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7" d="100"/>
          <a:sy n="107" d="100"/>
        </p:scale>
        <p:origin x="17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FFF764A-F292-4D11-8665-ABD33DD915F4}" type="datetimeFigureOut">
              <a:rPr kumimoji="1" lang="ja-JP" altLang="en-US" smtClean="0"/>
              <a:t>2026/6/14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2670508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FF764A-F292-4D11-8665-ABD33DD915F4}" type="datetimeFigureOut">
              <a:rPr kumimoji="1" lang="ja-JP" altLang="en-US" smtClean="0"/>
              <a:t>2026/6/14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2717117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FF764A-F292-4D11-8665-ABD33DD915F4}" type="datetimeFigureOut">
              <a:rPr kumimoji="1" lang="ja-JP" altLang="en-US" smtClean="0"/>
              <a:t>2026/6/14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2754466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FF764A-F292-4D11-8665-ABD33DD915F4}" type="datetimeFigureOut">
              <a:rPr kumimoji="1" lang="ja-JP" altLang="en-US" smtClean="0"/>
              <a:t>2026/6/14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1574852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FFF764A-F292-4D11-8665-ABD33DD915F4}" type="datetimeFigureOut">
              <a:rPr kumimoji="1" lang="ja-JP" altLang="en-US" smtClean="0"/>
              <a:t>2026/6/14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1989370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FF764A-F292-4D11-8665-ABD33DD915F4}" type="datetimeFigureOut">
              <a:rPr kumimoji="1" lang="ja-JP" altLang="en-US" smtClean="0"/>
              <a:t>2026/6/14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73366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FFF764A-F292-4D11-8665-ABD33DD915F4}" type="datetimeFigureOut">
              <a:rPr kumimoji="1" lang="ja-JP" altLang="en-US" smtClean="0"/>
              <a:t>2026/6/14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2540044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FFF764A-F292-4D11-8665-ABD33DD915F4}" type="datetimeFigureOut">
              <a:rPr kumimoji="1" lang="ja-JP" altLang="en-US" smtClean="0"/>
              <a:t>2026/6/14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667089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F764A-F292-4D11-8665-ABD33DD915F4}" type="datetimeFigureOut">
              <a:rPr kumimoji="1" lang="ja-JP" altLang="en-US" smtClean="0"/>
              <a:t>2026/6/14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3936879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FF764A-F292-4D11-8665-ABD33DD915F4}" type="datetimeFigureOut">
              <a:rPr kumimoji="1" lang="ja-JP" altLang="en-US" smtClean="0"/>
              <a:t>2026/6/14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1764279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FF764A-F292-4D11-8665-ABD33DD915F4}" type="datetimeFigureOut">
              <a:rPr kumimoji="1" lang="ja-JP" altLang="en-US" smtClean="0"/>
              <a:t>2026/6/14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307170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FF764A-F292-4D11-8665-ABD33DD915F4}" type="datetimeFigureOut">
              <a:rPr kumimoji="1" lang="ja-JP" altLang="en-US" smtClean="0"/>
              <a:t>2026/6/14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E2DA4F-DAA3-4C57-8483-7CF5A059556B}" type="slidenum">
              <a:rPr kumimoji="1" lang="ja-JP" altLang="en-US" smtClean="0"/>
              <a:t>‹#›</a:t>
            </a:fld>
            <a:endParaRPr kumimoji="1" lang="ja-JP" altLang="en-US"/>
          </a:p>
        </p:txBody>
      </p:sp>
    </p:spTree>
    <p:extLst>
      <p:ext uri="{BB962C8B-B14F-4D97-AF65-F5344CB8AC3E}">
        <p14:creationId xmlns:p14="http://schemas.microsoft.com/office/powerpoint/2010/main" val="1844842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411A275B-B746-7115-3BC8-09F3F052AAE1}"/>
              </a:ext>
            </a:extLst>
          </p:cNvPr>
          <p:cNvPicPr>
            <a:picLocks noChangeAspect="1"/>
          </p:cNvPicPr>
          <p:nvPr/>
        </p:nvPicPr>
        <p:blipFill>
          <a:blip r:embed="rId2">
            <a:extLst>
              <a:ext uri="{28A0092B-C50C-407E-A947-70E740481C1C}">
                <a14:useLocalDpi xmlns:a14="http://schemas.microsoft.com/office/drawing/2010/main" val="0"/>
              </a:ext>
            </a:extLst>
          </a:blip>
          <a:srcRect t="2925" b="2110"/>
          <a:stretch>
            <a:fillRect/>
          </a:stretch>
        </p:blipFill>
        <p:spPr>
          <a:xfrm>
            <a:off x="0" y="0"/>
            <a:ext cx="9144000" cy="6858000"/>
          </a:xfrm>
          <a:prstGeom prst="rect">
            <a:avLst/>
          </a:prstGeom>
        </p:spPr>
      </p:pic>
      <p:sp>
        <p:nvSpPr>
          <p:cNvPr id="7" name="四角形: 角を丸くする 6">
            <a:extLst>
              <a:ext uri="{FF2B5EF4-FFF2-40B4-BE49-F238E27FC236}">
                <a16:creationId xmlns:a16="http://schemas.microsoft.com/office/drawing/2014/main" id="{9827F096-2B3F-B03D-CDC5-6810CCEE7EF5}"/>
              </a:ext>
            </a:extLst>
          </p:cNvPr>
          <p:cNvSpPr/>
          <p:nvPr/>
        </p:nvSpPr>
        <p:spPr>
          <a:xfrm>
            <a:off x="519953" y="824753"/>
            <a:ext cx="8104094" cy="5477435"/>
          </a:xfrm>
          <a:prstGeom prst="round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ja-JP" dirty="0">
                <a:solidFill>
                  <a:schemeClr val="tx1"/>
                </a:solidFill>
              </a:rPr>
              <a:t>　應林塾　塾頭様</a:t>
            </a:r>
          </a:p>
          <a:p>
            <a:r>
              <a:rPr lang="ja-JP" altLang="ja-JP" dirty="0">
                <a:solidFill>
                  <a:schemeClr val="tx1"/>
                </a:solidFill>
              </a:rPr>
              <a:t>以前何年も通っていた塾では中学校の定期テストの成績が下落の一途を</a:t>
            </a:r>
          </a:p>
          <a:p>
            <a:r>
              <a:rPr lang="ja-JP" altLang="ja-JP" dirty="0">
                <a:solidFill>
                  <a:schemeClr val="tx1"/>
                </a:solidFill>
              </a:rPr>
              <a:t>たどり、何とかしなければとすがる思いで應林塾の門を叩いたのが</a:t>
            </a:r>
          </a:p>
          <a:p>
            <a:r>
              <a:rPr lang="ja-JP" altLang="ja-JP" dirty="0">
                <a:solidFill>
                  <a:schemeClr val="tx1"/>
                </a:solidFill>
              </a:rPr>
              <a:t>今年の</a:t>
            </a:r>
            <a:r>
              <a:rPr lang="en-US" altLang="ja-JP" dirty="0">
                <a:solidFill>
                  <a:schemeClr val="tx1"/>
                </a:solidFill>
              </a:rPr>
              <a:t>3</a:t>
            </a:r>
            <a:r>
              <a:rPr lang="ja-JP" altLang="ja-JP" dirty="0">
                <a:solidFill>
                  <a:schemeClr val="tx1"/>
                </a:solidFill>
              </a:rPr>
              <a:t>月でした。</a:t>
            </a:r>
          </a:p>
          <a:p>
            <a:r>
              <a:rPr lang="ja-JP" altLang="ja-JP" dirty="0">
                <a:solidFill>
                  <a:schemeClr val="tx1"/>
                </a:solidFill>
              </a:rPr>
              <a:t>そこから入塾してわずか</a:t>
            </a:r>
            <a:r>
              <a:rPr lang="en-US" altLang="ja-JP" dirty="0">
                <a:solidFill>
                  <a:schemeClr val="tx1"/>
                </a:solidFill>
              </a:rPr>
              <a:t>2</a:t>
            </a:r>
            <a:r>
              <a:rPr lang="ja-JP" altLang="ja-JP" dirty="0">
                <a:solidFill>
                  <a:schemeClr val="tx1"/>
                </a:solidFill>
              </a:rPr>
              <a:t>カ月半、驚いたことに今回の定期テストでは</a:t>
            </a:r>
          </a:p>
          <a:p>
            <a:r>
              <a:rPr lang="ja-JP" altLang="ja-JP" dirty="0">
                <a:solidFill>
                  <a:schemeClr val="tx1"/>
                </a:solidFill>
              </a:rPr>
              <a:t>今までで一番良い順位を取ることができたのです。</a:t>
            </a:r>
          </a:p>
          <a:p>
            <a:r>
              <a:rPr lang="ja-JP" altLang="ja-JP" dirty="0">
                <a:solidFill>
                  <a:schemeClr val="tx1"/>
                </a:solidFill>
              </a:rPr>
              <a:t>應林塾の素晴らしいご指導のおかげで子供の成績が急上昇し、</a:t>
            </a:r>
            <a:endParaRPr lang="en-US" altLang="ja-JP" dirty="0">
              <a:solidFill>
                <a:schemeClr val="tx1"/>
              </a:solidFill>
            </a:endParaRPr>
          </a:p>
          <a:p>
            <a:r>
              <a:rPr lang="ja-JP" altLang="ja-JP" dirty="0">
                <a:solidFill>
                  <a:schemeClr val="tx1"/>
                </a:solidFill>
              </a:rPr>
              <a:t>それが本人の勉強に対する大きな自信にもつながったと、</a:t>
            </a:r>
            <a:endParaRPr lang="en-US" altLang="ja-JP" dirty="0">
              <a:solidFill>
                <a:schemeClr val="tx1"/>
              </a:solidFill>
            </a:endParaRPr>
          </a:p>
          <a:p>
            <a:r>
              <a:rPr lang="ja-JP" altLang="ja-JP" dirty="0">
                <a:solidFill>
                  <a:schemeClr val="tx1"/>
                </a:solidFill>
              </a:rPr>
              <a:t>親として確かな手応えを感じております。</a:t>
            </a:r>
          </a:p>
          <a:p>
            <a:r>
              <a:rPr lang="ja-JP" altLang="ja-JP" dirty="0">
                <a:solidFill>
                  <a:schemeClr val="tx1"/>
                </a:solidFill>
              </a:rPr>
              <a:t>この先の高校受験を終えた時、</a:t>
            </a:r>
            <a:endParaRPr lang="en-US" altLang="ja-JP" dirty="0">
              <a:solidFill>
                <a:schemeClr val="tx1"/>
              </a:solidFill>
            </a:endParaRPr>
          </a:p>
          <a:p>
            <a:r>
              <a:rPr lang="ja-JP" altLang="ja-JP" dirty="0">
                <a:solidFill>
                  <a:schemeClr val="tx1"/>
                </a:solidFill>
              </a:rPr>
              <a:t>「あの時應林塾に入塾して本当に良かった」と胸を張って言えると</a:t>
            </a:r>
            <a:endParaRPr lang="en-US" altLang="ja-JP" dirty="0">
              <a:solidFill>
                <a:schemeClr val="tx1"/>
              </a:solidFill>
            </a:endParaRPr>
          </a:p>
          <a:p>
            <a:r>
              <a:rPr lang="ja-JP" altLang="ja-JP" dirty="0">
                <a:solidFill>
                  <a:schemeClr val="tx1"/>
                </a:solidFill>
              </a:rPr>
              <a:t>確信しております。</a:t>
            </a:r>
            <a:endParaRPr lang="en-US" altLang="ja-JP" dirty="0">
              <a:solidFill>
                <a:schemeClr val="tx1"/>
              </a:solidFill>
            </a:endParaRPr>
          </a:p>
          <a:p>
            <a:r>
              <a:rPr lang="ja-JP" altLang="ja-JP" dirty="0">
                <a:solidFill>
                  <a:schemeClr val="tx1"/>
                </a:solidFill>
              </a:rPr>
              <a:t>最高のスタートを切らせていただき感謝は尽きません。</a:t>
            </a:r>
            <a:endParaRPr lang="en-US" altLang="ja-JP" dirty="0">
              <a:solidFill>
                <a:schemeClr val="tx1"/>
              </a:solidFill>
            </a:endParaRPr>
          </a:p>
          <a:p>
            <a:r>
              <a:rPr lang="ja-JP" altLang="ja-JP" dirty="0">
                <a:solidFill>
                  <a:schemeClr val="tx1"/>
                </a:solidFill>
              </a:rPr>
              <a:t>今後ともよろしくお願いいたします。</a:t>
            </a:r>
          </a:p>
        </p:txBody>
      </p:sp>
    </p:spTree>
    <p:extLst>
      <p:ext uri="{BB962C8B-B14F-4D97-AF65-F5344CB8AC3E}">
        <p14:creationId xmlns:p14="http://schemas.microsoft.com/office/powerpoint/2010/main" val="7241813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16</TotalTime>
  <Words>169</Words>
  <Application>Microsoft Office PowerPoint</Application>
  <PresentationFormat>画面に合わせる (4:3)</PresentationFormat>
  <Paragraphs>14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林 俊光</dc:creator>
  <cp:lastModifiedBy>林 俊光</cp:lastModifiedBy>
  <cp:revision>2</cp:revision>
  <dcterms:created xsi:type="dcterms:W3CDTF">2026-06-14T05:38:25Z</dcterms:created>
  <dcterms:modified xsi:type="dcterms:W3CDTF">2026-06-14T06:01:15Z</dcterms:modified>
</cp:coreProperties>
</file>